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3"/>
    <p:sldId id="290" r:id="rId4"/>
    <p:sldId id="297" r:id="rId5"/>
    <p:sldId id="317" r:id="rId6"/>
    <p:sldId id="302" r:id="rId7"/>
    <p:sldId id="324" r:id="rId8"/>
    <p:sldId id="309" r:id="rId9"/>
    <p:sldId id="310" r:id="rId10"/>
    <p:sldId id="325" r:id="rId11"/>
    <p:sldId id="320" r:id="rId12"/>
    <p:sldId id="323" r:id="rId13"/>
    <p:sldId id="311" r:id="rId14"/>
    <p:sldId id="321" r:id="rId15"/>
    <p:sldId id="322" r:id="rId16"/>
    <p:sldId id="295" r:id="rId17"/>
    <p:sldId id="313" r:id="rId18"/>
    <p:sldId id="316" r:id="rId19"/>
    <p:sldId id="315" r:id="rId20"/>
    <p:sldId id="338" r:id="rId21"/>
    <p:sldId id="314" r:id="rId22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19" autoAdjust="0"/>
    <p:restoredTop sz="94825" autoAdjust="0"/>
  </p:normalViewPr>
  <p:slideViewPr>
    <p:cSldViewPr showGuides="1">
      <p:cViewPr varScale="1">
        <p:scale>
          <a:sx n="79" d="100"/>
          <a:sy n="79" d="100"/>
        </p:scale>
        <p:origin x="369" y="2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285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notesMaster" Target="notesMasters/notesMaster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51E29-EEA4-49A6-93CA-A636FEA00D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13806B-6947-4FEF-A059-BC3EEF59022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B6B60062-98E4-4766-87C1-E1864411C658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 userDrawn="1"/>
        </p:nvSpPr>
        <p:spPr>
          <a:xfrm>
            <a:off x="0" y="6520929"/>
            <a:ext cx="12192000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zh-CN" altLang="en-US" sz="24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>
            <a:lvl1pPr algn="l">
              <a:defRPr sz="3600" b="1" baseline="0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052736"/>
            <a:ext cx="10972800" cy="5215386"/>
          </a:xfrm>
        </p:spPr>
        <p:txBody>
          <a:bodyPr/>
          <a:lstStyle>
            <a:lvl1pPr>
              <a:defRPr sz="2400" b="0" kern="100" spc="-100" baseline="0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  <a:ea typeface="幼圆" pitchFamily="49" charset="-122"/>
              </a:defRPr>
            </a:lvl1pPr>
            <a:lvl2pPr>
              <a:defRPr sz="2000" baseline="0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  <a:ea typeface="幼圆" pitchFamily="49" charset="-122"/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908720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 userDrawn="1"/>
        </p:nvSpPr>
        <p:spPr>
          <a:xfrm>
            <a:off x="5262650" y="6520598"/>
            <a:ext cx="19544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rPr>
              <a:t>用户和权限管理</a:t>
            </a:r>
            <a:endParaRPr lang="zh-CN" altLang="en-US" sz="1400" b="1">
              <a:solidFill>
                <a:schemeClr val="bg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 userDrawn="1"/>
        </p:nvSpPr>
        <p:spPr>
          <a:xfrm>
            <a:off x="10320469" y="6549073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2FA8B54D-5347-4AE6-9BB5-F8CAF14BE9FC}" type="slidenum">
              <a:rPr kumimoji="1" lang="en-US" altLang="zh-CN" sz="1400" b="1" kern="1200" smtClean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rPr>
            </a:fld>
            <a:endParaRPr kumimoji="1" lang="zh-CN" altLang="en-US" sz="1400" b="1" kern="1200">
              <a:solidFill>
                <a:schemeClr val="bg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606619" y="6541294"/>
            <a:ext cx="2993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400" b="1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rPr>
              <a:t>信创数据库系统实训</a:t>
            </a:r>
            <a:endParaRPr lang="zh-CN" altLang="en-US" sz="1400" b="1">
              <a:solidFill>
                <a:schemeClr val="bg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FFFF89"/>
                </a:solidFill>
              </a:defRPr>
            </a:lvl1pPr>
          </a:lstStyle>
          <a:p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960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7</a:t>
            </a:r>
            <a:endParaRPr lang="zh-CN" altLang="en-US" sz="960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927648" y="3501008"/>
            <a:ext cx="6400800" cy="1224136"/>
          </a:xfrm>
        </p:spPr>
        <p:txBody>
          <a:bodyPr/>
          <a:lstStyle/>
          <a:p>
            <a:r>
              <a:rPr lang="zh-CN" altLang="en-US" sz="6000" b="1">
                <a:solidFill>
                  <a:schemeClr val="bg2">
                    <a:lumMod val="10000"/>
                  </a:schemeClr>
                </a:solidFill>
                <a:latin typeface="+mn-ea"/>
              </a:rPr>
              <a:t>用户和权限管理</a:t>
            </a:r>
            <a:endParaRPr lang="zh-CN" altLang="en-US" sz="6000" b="1">
              <a:solidFill>
                <a:schemeClr val="bg2">
                  <a:lumMod val="10000"/>
                </a:schemeClr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创建</a:t>
            </a:r>
            <a:r>
              <a:rPr lang="en-US" altLang="zh-CN"/>
              <a:t>schema</a:t>
            </a:r>
            <a:r>
              <a:rPr lang="zh-CN" altLang="en-US"/>
              <a:t>，设置</a:t>
            </a:r>
            <a:r>
              <a:rPr lang="en-US" altLang="zh-CN"/>
              <a:t>search_path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800"/>
              <a:t>db=# create schema sch1;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CREATE SCHEMA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db=# create table sch1.t(a int, b int);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CREATE TABLE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db=# show search_path;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search_path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-----------------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"$user", public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(1 row)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db=# select * from t;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ERROR:  relation "t" does not exist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set search_path = sch1, public, “$user”;             --</a:t>
            </a:r>
            <a:r>
              <a:rPr lang="zh-CN" altLang="en-US" sz="1800"/>
              <a:t>只对当前连接生效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alter system set search_path = sch, public; --</a:t>
            </a:r>
            <a:r>
              <a:rPr lang="zh-CN" altLang="en-US" sz="1800"/>
              <a:t>写入配置文件，</a:t>
            </a:r>
            <a:r>
              <a:rPr lang="en-US" altLang="zh-CN" sz="1800"/>
              <a:t>sys_ctl reload</a:t>
            </a:r>
            <a:r>
              <a:rPr lang="zh-CN" altLang="en-US" sz="1800"/>
              <a:t>后在</a:t>
            </a:r>
            <a:r>
              <a:rPr lang="zh-CN" altLang="en-US" sz="1800">
                <a:sym typeface="+mn-ea"/>
              </a:rPr>
              <a:t>服务器范围生效，</a:t>
            </a:r>
            <a:r>
              <a:rPr lang="zh-CN" altLang="en-US" sz="1800"/>
              <a:t>。</a:t>
            </a:r>
            <a:endParaRPr lang="en-US" altLang="zh-CN" sz="1800"/>
          </a:p>
          <a:p>
            <a:pPr marL="0" indent="0">
              <a:buNone/>
            </a:pPr>
            <a:r>
              <a:rPr lang="zh-CN" altLang="en-US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说明：执行</a:t>
            </a:r>
            <a:r>
              <a:rPr lang="en-US" altLang="zh-CN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\d</a:t>
            </a:r>
            <a:r>
              <a:rPr lang="zh-CN" altLang="en-US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命令只会显示</a:t>
            </a:r>
            <a:r>
              <a:rPr lang="en-US" altLang="zh-CN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search_path</a:t>
            </a:r>
            <a:r>
              <a:rPr lang="zh-CN" altLang="en-US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中列出的各个</a:t>
            </a:r>
            <a:r>
              <a:rPr lang="en-US" altLang="zh-CN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schema</a:t>
            </a:r>
            <a:r>
              <a:rPr lang="zh-CN" altLang="en-US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中的表，新建</a:t>
            </a:r>
            <a:r>
              <a:rPr lang="en-US" altLang="zh-CN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schema</a:t>
            </a:r>
            <a:r>
              <a:rPr lang="zh-CN" altLang="en-US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并不会自动加入</a:t>
            </a:r>
            <a:r>
              <a:rPr lang="en-US" altLang="zh-CN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search_path</a:t>
            </a:r>
            <a:r>
              <a:rPr lang="zh-CN" altLang="en-US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。</a:t>
            </a:r>
            <a:endParaRPr lang="zh-CN" altLang="en-US" sz="1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如果表</a:t>
            </a:r>
            <a:r>
              <a:rPr lang="en-US" altLang="zh-CN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t</a:t>
            </a:r>
            <a:r>
              <a:rPr lang="zh-CN" altLang="en-US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在于多个架构，则</a:t>
            </a:r>
            <a:r>
              <a:rPr lang="en-US" altLang="zh-CN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\d</a:t>
            </a:r>
            <a:r>
              <a:rPr lang="zh-CN" altLang="en-US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只会显示在</a:t>
            </a:r>
            <a:r>
              <a:rPr lang="en-US" altLang="zh-CN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search_path</a:t>
            </a:r>
            <a:r>
              <a:rPr lang="zh-CN" altLang="en-US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列表中最前面那个架构中的</a:t>
            </a:r>
            <a:r>
              <a:rPr lang="en-US" altLang="zh-CN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t</a:t>
            </a:r>
            <a:r>
              <a:rPr lang="zh-CN" altLang="en-US" sz="1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表。</a:t>
            </a:r>
            <a:endParaRPr lang="zh-CN" altLang="en-US" sz="1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设置和修改</a:t>
            </a:r>
            <a:r>
              <a:rPr lang="en-US" altLang="zh-CN"/>
              <a:t>schema</a:t>
            </a:r>
            <a:r>
              <a:rPr lang="zh-CN" altLang="en-US"/>
              <a:t>属主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/>
              <a:t>db=# create schema sch authorization user1;</a:t>
            </a:r>
            <a:endParaRPr lang="en-US" altLang="zh-CN"/>
          </a:p>
          <a:p>
            <a:pPr marL="0" indent="0">
              <a:buNone/>
            </a:pPr>
            <a:r>
              <a:rPr lang="de-DE" altLang="zh-CN"/>
              <a:t>db=# alter schema sch owner to user1;</a:t>
            </a:r>
            <a:endParaRPr lang="de-DE" altLang="zh-CN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设置</a:t>
            </a:r>
            <a:r>
              <a:rPr lang="en-US" altLang="zh-CN"/>
              <a:t>schema</a:t>
            </a:r>
            <a:r>
              <a:rPr lang="zh-CN" altLang="en-US"/>
              <a:t>权限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public</a:t>
            </a:r>
            <a:r>
              <a:rPr lang="zh-CN" altLang="en-US"/>
              <a:t>用户组</a:t>
            </a:r>
            <a:r>
              <a:rPr lang="en-US" altLang="zh-CN"/>
              <a:t>(</a:t>
            </a:r>
            <a:r>
              <a:rPr lang="zh-CN" altLang="en-US"/>
              <a:t>即</a:t>
            </a:r>
            <a:r>
              <a:rPr lang="en-US" altLang="zh-CN"/>
              <a:t>every user)</a:t>
            </a:r>
            <a:r>
              <a:rPr lang="zh-CN" altLang="en-US"/>
              <a:t>默认具备在</a:t>
            </a:r>
            <a:r>
              <a:rPr lang="en-US" altLang="zh-CN"/>
              <a:t>public schema</a:t>
            </a:r>
            <a:r>
              <a:rPr lang="zh-CN" altLang="en-US"/>
              <a:t>的</a:t>
            </a:r>
            <a:r>
              <a:rPr lang="en-US" altLang="zh-CN"/>
              <a:t>usage</a:t>
            </a:r>
            <a:r>
              <a:rPr lang="zh-CN" altLang="en-US"/>
              <a:t>和</a:t>
            </a:r>
            <a:r>
              <a:rPr lang="en-US" altLang="zh-CN"/>
              <a:t>create</a:t>
            </a:r>
            <a:r>
              <a:rPr lang="zh-CN" altLang="en-US"/>
              <a:t>权限，所以新用户也默认具备在</a:t>
            </a:r>
            <a:r>
              <a:rPr lang="en-US" altLang="zh-CN"/>
              <a:t>public schema</a:t>
            </a:r>
            <a:r>
              <a:rPr lang="zh-CN" altLang="en-US"/>
              <a:t>建表的权限，也可以任意访问自己在</a:t>
            </a:r>
            <a:r>
              <a:rPr lang="en-US" altLang="zh-CN"/>
              <a:t>public schema</a:t>
            </a:r>
            <a:r>
              <a:rPr lang="zh-CN" altLang="en-US"/>
              <a:t>创建的表。</a:t>
            </a:r>
            <a:endParaRPr lang="en-US" altLang="zh-CN"/>
          </a:p>
          <a:p>
            <a:r>
              <a:rPr lang="en-US" altLang="zh-CN"/>
              <a:t>create</a:t>
            </a:r>
            <a:r>
              <a:rPr lang="zh-CN" altLang="en-US"/>
              <a:t>权限使用户可以在</a:t>
            </a:r>
            <a:r>
              <a:rPr lang="en-US" altLang="zh-CN"/>
              <a:t>schema</a:t>
            </a:r>
            <a:r>
              <a:rPr lang="zh-CN" altLang="en-US"/>
              <a:t>内建表，以及对自己的表执行</a:t>
            </a:r>
            <a:r>
              <a:rPr lang="en-US" altLang="zh-CN"/>
              <a:t>alter table</a:t>
            </a:r>
            <a:r>
              <a:rPr lang="zh-CN" altLang="en-US"/>
              <a:t>操作</a:t>
            </a:r>
            <a:endParaRPr lang="en-US" altLang="zh-CN"/>
          </a:p>
          <a:p>
            <a:r>
              <a:rPr lang="zh-CN" altLang="en-US"/>
              <a:t>用户要访问自己在</a:t>
            </a:r>
            <a:r>
              <a:rPr lang="en-US" altLang="zh-CN"/>
              <a:t>schema</a:t>
            </a:r>
            <a:r>
              <a:rPr lang="zh-CN" altLang="en-US"/>
              <a:t>内创建的表，需要具备在此</a:t>
            </a:r>
            <a:r>
              <a:rPr lang="en-US" altLang="zh-CN"/>
              <a:t>schema</a:t>
            </a:r>
            <a:r>
              <a:rPr lang="zh-CN" altLang="en-US"/>
              <a:t>的</a:t>
            </a:r>
            <a:r>
              <a:rPr lang="en-US" altLang="zh-CN"/>
              <a:t>usage</a:t>
            </a:r>
            <a:r>
              <a:rPr lang="zh-CN" altLang="en-US"/>
              <a:t>权限。</a:t>
            </a:r>
            <a:endParaRPr lang="en-US" altLang="zh-CN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普通用户在</a:t>
            </a:r>
            <a:r>
              <a:rPr lang="en-US" altLang="zh-CN"/>
              <a:t>schema</a:t>
            </a:r>
            <a:r>
              <a:rPr lang="zh-CN" altLang="en-US"/>
              <a:t>内建表及操作表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/>
              <a:t>db=# \c db user1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Password for user user1: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You are now connected to database "db" as userName "user1".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db=&gt; create table sch1.t1(a int, b int);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ERROR:  permission denied for schema sch1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LINE 1: create table sch1.t1(a int, b int);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                     ^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db=&gt; \c db system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Password for user system: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You are now connected to database "db" as userName "system".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db=# grant create on schema sch1 to user1;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GRANT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db=# \c db user1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Password for user user1: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You are now connected to database "db" as userName "user1".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db=&gt; create table sch1.t1(a int, b int);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CREATE TABLE</a:t>
            </a:r>
            <a:endParaRPr lang="en-US" altLang="zh-CN" sz="1400"/>
          </a:p>
          <a:p>
            <a:pPr marL="0" indent="0">
              <a:buNone/>
            </a:pPr>
            <a:endParaRPr lang="zh-CN" altLang="en-US" sz="1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普通用户在</a:t>
            </a:r>
            <a:r>
              <a:rPr lang="en-US" altLang="zh-CN"/>
              <a:t>schema</a:t>
            </a:r>
            <a:r>
              <a:rPr lang="zh-CN" altLang="en-US"/>
              <a:t>内建表及操作表</a:t>
            </a:r>
            <a:r>
              <a:rPr lang="en-US" altLang="zh-CN"/>
              <a:t>(</a:t>
            </a:r>
            <a:r>
              <a:rPr lang="zh-CN" altLang="en-US"/>
              <a:t>续上页</a:t>
            </a:r>
            <a:r>
              <a:rPr lang="en-US" altLang="zh-CN"/>
              <a:t>)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000"/>
              <a:t>db=&gt; select * from sch1.t1;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ERROR:  permission denied for schema sch1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db=&gt; \c db system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Password for user system: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You are now connected to database "db" as userName "system".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db=# grant usage on schema sch1 to user1;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GRANT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db=# \c db user1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Password for user user1: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You are now connected to database "db" as userName "user1".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db=&gt; select * from sch1.t1;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 a | b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---+---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(0 rows)</a:t>
            </a:r>
            <a:endParaRPr lang="en-US" altLang="zh-CN" sz="2000"/>
          </a:p>
          <a:p>
            <a:pPr marL="0" indent="0">
              <a:buNone/>
            </a:pPr>
            <a:endParaRPr lang="zh-CN" altLang="en-US" sz="2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设置对象权限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属主</a:t>
            </a:r>
            <a:endParaRPr lang="en-US" altLang="zh-CN"/>
          </a:p>
          <a:p>
            <a:pPr marL="0" indent="0">
              <a:buNone/>
            </a:pPr>
            <a:r>
              <a:rPr lang="zh-CN" altLang="en-US" sz="1800"/>
              <a:t>创建对象的用户，属主及超级用户可以对其执行任何操作，其他用户则要需要赋予相关权限。</a:t>
            </a:r>
            <a:endParaRPr lang="en-US" altLang="zh-CN" sz="1800"/>
          </a:p>
          <a:p>
            <a:r>
              <a:rPr lang="zh-CN" altLang="en-US"/>
              <a:t>改变属主</a:t>
            </a:r>
            <a:endParaRPr lang="en-US" altLang="zh-CN"/>
          </a:p>
          <a:p>
            <a:pPr marL="0" indent="0">
              <a:buNone/>
            </a:pPr>
            <a:r>
              <a:rPr lang="en-US" altLang="zh-CN" sz="1800"/>
              <a:t>ALTER TABLE table_name OWNER TO new_owner;</a:t>
            </a:r>
            <a:endParaRPr lang="en-US" altLang="zh-CN" sz="1800"/>
          </a:p>
          <a:p>
            <a:r>
              <a:rPr lang="zh-CN" altLang="en-US"/>
              <a:t>赋予权限</a:t>
            </a:r>
            <a:endParaRPr lang="en-US" altLang="zh-CN"/>
          </a:p>
          <a:p>
            <a:pPr marL="0" indent="0">
              <a:buNone/>
            </a:pPr>
            <a:r>
              <a:rPr lang="en-US" altLang="zh-CN" sz="1800"/>
              <a:t>GRANT UPDATE</a:t>
            </a:r>
            <a:r>
              <a:rPr lang="zh-CN" altLang="en-US" sz="1800"/>
              <a:t>（</a:t>
            </a:r>
            <a:r>
              <a:rPr lang="en-US" altLang="zh-CN" sz="1800"/>
              <a:t>a,b</a:t>
            </a:r>
            <a:r>
              <a:rPr lang="zh-CN" altLang="en-US" sz="1800"/>
              <a:t>）</a:t>
            </a:r>
            <a:r>
              <a:rPr lang="en-US" altLang="zh-CN" sz="1800"/>
              <a:t> ON accounts TO joe with grant option;</a:t>
            </a:r>
            <a:endParaRPr lang="en-US" altLang="zh-CN" sz="1800"/>
          </a:p>
          <a:p>
            <a:r>
              <a:rPr lang="en-US" altLang="zh-CN" sz="1800"/>
              <a:t>ALL</a:t>
            </a:r>
            <a:r>
              <a:rPr lang="zh-CN" altLang="en-US" sz="1800"/>
              <a:t>表示相关对象的所有操作权限</a:t>
            </a:r>
            <a:endParaRPr lang="en-US" altLang="zh-CN" sz="1800"/>
          </a:p>
          <a:p>
            <a:pPr marL="0" indent="0">
              <a:buNone/>
            </a:pPr>
            <a:endParaRPr lang="zh-CN" altLang="en-US" sz="1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create</a:t>
            </a:r>
            <a:r>
              <a:rPr lang="zh-CN" altLang="en-US"/>
              <a:t>权限总结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如果操作对象为</a:t>
            </a:r>
            <a:r>
              <a:rPr lang="en-US" altLang="zh-CN"/>
              <a:t>database</a:t>
            </a:r>
            <a:r>
              <a:rPr lang="zh-CN" altLang="en-US"/>
              <a:t>，则指在数据库内建</a:t>
            </a:r>
            <a:r>
              <a:rPr lang="en-US" altLang="zh-CN"/>
              <a:t>schema</a:t>
            </a:r>
            <a:r>
              <a:rPr lang="zh-CN" altLang="en-US"/>
              <a:t>的权限</a:t>
            </a:r>
            <a:endParaRPr lang="en-US" altLang="zh-CN"/>
          </a:p>
          <a:p>
            <a:r>
              <a:rPr lang="zh-CN" altLang="en-US"/>
              <a:t>如果操作对象为</a:t>
            </a:r>
            <a:r>
              <a:rPr lang="en-US" altLang="zh-CN"/>
              <a:t>schema</a:t>
            </a:r>
            <a:r>
              <a:rPr lang="zh-CN" altLang="en-US"/>
              <a:t>，则指在架构内创建对象的权限</a:t>
            </a:r>
            <a:endParaRPr lang="en-US" altLang="zh-CN"/>
          </a:p>
          <a:p>
            <a:r>
              <a:rPr lang="zh-CN" altLang="en-US"/>
              <a:t>如果操作对象为</a:t>
            </a:r>
            <a:r>
              <a:rPr lang="en-US" altLang="zh-CN"/>
              <a:t>tablespace</a:t>
            </a:r>
            <a:r>
              <a:rPr lang="zh-CN" altLang="en-US"/>
              <a:t>，则指在表空间中建表的权限</a:t>
            </a:r>
            <a:endParaRPr lang="en-US" altLang="zh-CN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查看权限 </a:t>
            </a:r>
            <a:r>
              <a:rPr lang="en-US" altLang="zh-CN"/>
              <a:t>- </a:t>
            </a:r>
            <a:r>
              <a:rPr lang="zh-CN" altLang="en-US"/>
              <a:t>权限的</a:t>
            </a:r>
            <a:r>
              <a:rPr lang="en-US" altLang="zh-CN"/>
              <a:t>acl</a:t>
            </a:r>
            <a:r>
              <a:rPr lang="zh-CN" altLang="en-US"/>
              <a:t>表示方法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800"/>
              <a:t>rolename=xxxx -- privileges granted to a role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=xxxx -- privileges granted to PUBLIC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r -- SELECT ("read")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w -- UPDATE ("write")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a -- INSERT ("append")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d -- DELETE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D -- TRUNCATE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x -- REFERENCES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t -- TRIGGER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X -- EXECUTE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U -- USAGE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C -- CREATE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c -- CONNECT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T -- TEMPORARY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arwdDxt -- ALL PRIVILEGES (for tables, varies for other objects)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* -- grant option for preceding privilege</a:t>
            </a:r>
            <a:endParaRPr lang="zh-CN" altLang="en-US" sz="1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查看数据库级权限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000"/>
              <a:t>pgsql&gt; \l test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                                List of databases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+------+----------+----------+-------------+-------------+-----------------------+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| Name |  Owner   | Encoding |   Collate   |    Ctype    |   Access privileges   |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+------+----------+----------+-------------+-------------+-----------------------+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| test | postgres | UTF8     | en_US.UTF-8 | en_US.UTF-8 | =Tc/postgres         +|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|      |          |          |             |             | postgres=CTc/postgres+|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|      |          |          |             |             | user1=CT*c/postgres    |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+------+----------+----------+-------------+-------------+-----------------------+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C</a:t>
            </a:r>
            <a:r>
              <a:rPr lang="zh-CN" altLang="en-US" sz="2000"/>
              <a:t>：</a:t>
            </a:r>
            <a:r>
              <a:rPr lang="en-US" altLang="zh-CN" sz="2000"/>
              <a:t>create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c</a:t>
            </a:r>
            <a:r>
              <a:rPr lang="zh-CN" altLang="en-US" sz="2000"/>
              <a:t>：</a:t>
            </a:r>
            <a:r>
              <a:rPr lang="en-US" altLang="zh-CN" sz="2000"/>
              <a:t>connect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T</a:t>
            </a:r>
            <a:r>
              <a:rPr lang="zh-CN" altLang="en-US" sz="2000"/>
              <a:t>：</a:t>
            </a:r>
            <a:r>
              <a:rPr lang="en-US" altLang="zh-CN" sz="2000"/>
              <a:t>temporary</a:t>
            </a:r>
            <a:endParaRPr lang="en-US" altLang="zh-CN" sz="2000"/>
          </a:p>
          <a:p>
            <a:pPr marL="0" indent="0">
              <a:buNone/>
            </a:pPr>
            <a:r>
              <a:rPr lang="zh-CN" altLang="en-US" sz="1800">
                <a:latin typeface="楷体" panose="02010609060101010101" pitchFamily="49" charset="-122"/>
                <a:ea typeface="楷体" panose="02010609060101010101" pitchFamily="49" charset="-122"/>
              </a:rPr>
              <a:t>说明：如果数据库创建后，没有另外赋权，则权限信息会保持空白。架构和表也是这样。</a:t>
            </a:r>
            <a:endParaRPr lang="en-US" altLang="zh-CN" sz="18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endParaRPr lang="zh-CN" altLang="en-US" sz="18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查看</a:t>
            </a:r>
            <a:r>
              <a:rPr lang="en-US" altLang="zh-CN"/>
              <a:t>schema</a:t>
            </a:r>
            <a:r>
              <a:rPr lang="zh-CN" altLang="en-US"/>
              <a:t>权限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/>
              <a:t>ksql&gt; \dn+ sch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                  List of schemas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Name |  Owner   |  Access privileges   | Description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------+----------+----------------------+-------------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sch  | kingbase | kingbase=UC/kingbase+|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     |          | user3=U/kingbase    +|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     |          | user4=U/kingbase     |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(1 row)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role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KES</a:t>
            </a:r>
            <a:r>
              <a:rPr lang="zh-CN" altLang="en-US"/>
              <a:t>把帐号称为</a:t>
            </a:r>
            <a:r>
              <a:rPr lang="en-US" altLang="zh-CN"/>
              <a:t>role</a:t>
            </a:r>
            <a:endParaRPr lang="en-US" altLang="zh-CN"/>
          </a:p>
          <a:p>
            <a:r>
              <a:rPr lang="en-US" altLang="zh-CN"/>
              <a:t>role</a:t>
            </a:r>
            <a:r>
              <a:rPr lang="zh-CN" altLang="en-US"/>
              <a:t>可以是用户，也可以是角色，决定于其创建方式</a:t>
            </a:r>
            <a:endParaRPr lang="en-US" altLang="zh-CN"/>
          </a:p>
          <a:p>
            <a:pPr lvl="1"/>
            <a:r>
              <a:rPr lang="zh-CN" altLang="en-US"/>
              <a:t>可以登录服务器的称为</a:t>
            </a:r>
            <a:r>
              <a:rPr lang="en-US" altLang="zh-CN"/>
              <a:t>login role</a:t>
            </a:r>
            <a:r>
              <a:rPr lang="zh-CN" altLang="en-US"/>
              <a:t>或</a:t>
            </a:r>
            <a:r>
              <a:rPr lang="en-US" altLang="zh-CN"/>
              <a:t>user</a:t>
            </a:r>
            <a:r>
              <a:rPr lang="zh-CN" altLang="en-US"/>
              <a:t>，执行</a:t>
            </a:r>
            <a:r>
              <a:rPr lang="en-US" altLang="zh-CN"/>
              <a:t>create user</a:t>
            </a:r>
            <a:r>
              <a:rPr lang="zh-CN" altLang="en-US"/>
              <a:t>命令创建</a:t>
            </a:r>
            <a:endParaRPr lang="en-US" altLang="zh-CN"/>
          </a:p>
          <a:p>
            <a:pPr lvl="1"/>
            <a:r>
              <a:rPr lang="zh-CN" altLang="en-US"/>
              <a:t>不能登录服务器的成为</a:t>
            </a:r>
            <a:r>
              <a:rPr lang="en-US" altLang="zh-CN"/>
              <a:t>role</a:t>
            </a:r>
            <a:r>
              <a:rPr lang="zh-CN" altLang="en-US"/>
              <a:t>，执行</a:t>
            </a:r>
            <a:r>
              <a:rPr lang="en-US" altLang="zh-CN"/>
              <a:t>create role</a:t>
            </a:r>
            <a:r>
              <a:rPr lang="zh-CN" altLang="en-US"/>
              <a:t>命令创建</a:t>
            </a:r>
            <a:endParaRPr lang="en-US" altLang="zh-CN"/>
          </a:p>
          <a:p>
            <a:r>
              <a:rPr lang="zh-CN" altLang="en-US"/>
              <a:t>用户都是服务器级别的</a:t>
            </a:r>
            <a:endParaRPr lang="en-US" altLang="zh-CN"/>
          </a:p>
          <a:p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查看表级权限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800"/>
              <a:t>ksql&gt; \dp emp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                         Access privileges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Schema | Name | Type  |     Access privileges      | Column privileges  | Policies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--------+------+-------+----------------------------+--------------------+----------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public | emp  | table | kingbase=arwdDxtp/kingbase+| ename:            +|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|      |       | user4=r/kingbase          +|   user3=r/kingbase+|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|      |       | user2=arwdDxtp/kingbase    | sal:              +|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|      |       |                            |   user3=r/kingbase |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(1 row)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user2=arwdDxt/kingbase</a:t>
            </a:r>
            <a:r>
              <a:rPr lang="zh-CN" altLang="en-US" sz="1800"/>
              <a:t>：</a:t>
            </a:r>
            <a:r>
              <a:rPr lang="en-US" altLang="zh-CN" sz="1800"/>
              <a:t>user2</a:t>
            </a:r>
            <a:r>
              <a:rPr lang="zh-CN" altLang="en-US" sz="1800"/>
              <a:t>被</a:t>
            </a:r>
            <a:r>
              <a:rPr lang="en-US" altLang="zh-CN" sz="1800"/>
              <a:t>kingbase</a:t>
            </a:r>
            <a:r>
              <a:rPr lang="zh-CN" altLang="en-US" sz="1800"/>
              <a:t>赋予了对</a:t>
            </a:r>
            <a:r>
              <a:rPr lang="en-US" altLang="zh-CN" sz="1800"/>
              <a:t>emp</a:t>
            </a:r>
            <a:r>
              <a:rPr lang="zh-CN" altLang="en-US" sz="1800"/>
              <a:t>表的如下操作权限：</a:t>
            </a:r>
            <a:r>
              <a:rPr lang="en-US" altLang="zh-CN" sz="1800"/>
              <a:t>insert(a), select(r), update(w), delete(d),</a:t>
            </a:r>
            <a:r>
              <a:rPr lang="zh-CN" altLang="en-US" sz="1800"/>
              <a:t> </a:t>
            </a:r>
            <a:r>
              <a:rPr lang="en-US" altLang="zh-CN" sz="1800"/>
              <a:t>truncate(D), references(x), trigger(t)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r*</a:t>
            </a:r>
            <a:r>
              <a:rPr lang="zh-CN" altLang="en-US" sz="1800"/>
              <a:t>则表示赋予权限时使用了</a:t>
            </a:r>
            <a:r>
              <a:rPr lang="en-US" altLang="zh-CN" sz="1800"/>
              <a:t>with grant option</a:t>
            </a:r>
            <a:endParaRPr lang="en-US" altLang="zh-CN" sz="1800"/>
          </a:p>
          <a:p>
            <a:pPr marL="0" indent="0">
              <a:buNone/>
            </a:pPr>
            <a:endParaRPr lang="zh-CN" altLang="en-US" sz="1800"/>
          </a:p>
          <a:p>
            <a:pPr marL="0" indent="0">
              <a:buNone/>
            </a:pPr>
            <a:r>
              <a:rPr lang="zh-CN" altLang="en-US" sz="1800">
                <a:latin typeface="楷体" panose="02010609060101010101" pitchFamily="49" charset="-122"/>
                <a:ea typeface="楷体" panose="02010609060101010101" pitchFamily="49" charset="-122"/>
              </a:rPr>
              <a:t>说明：以上查询会同时</a:t>
            </a:r>
            <a:r>
              <a:rPr lang="zh-CN" altLang="en-US" sz="1800">
                <a:latin typeface="楷体" panose="02010609060101010101" pitchFamily="49" charset="-122"/>
                <a:ea typeface="楷体" panose="02010609060101010101" pitchFamily="49" charset="-122"/>
              </a:rPr>
              <a:t>显示列级权限。</a:t>
            </a:r>
            <a:endParaRPr lang="zh-CN" altLang="en-US" sz="18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第一个预置用户 </a:t>
            </a:r>
            <a:r>
              <a:rPr lang="en-US" altLang="zh-CN"/>
              <a:t>- system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db cluster</a:t>
            </a:r>
            <a:r>
              <a:rPr lang="zh-CN" altLang="en-US"/>
              <a:t>初始化后</a:t>
            </a:r>
            <a:endParaRPr lang="en-US" altLang="zh-CN"/>
          </a:p>
          <a:p>
            <a:r>
              <a:rPr lang="zh-CN" altLang="en-US"/>
              <a:t>身份为</a:t>
            </a:r>
            <a:r>
              <a:rPr lang="en-US" altLang="zh-CN"/>
              <a:t>superuser</a:t>
            </a:r>
            <a:endParaRPr lang="en-US" altLang="zh-CN"/>
          </a:p>
          <a:p>
            <a:r>
              <a:rPr lang="zh-CN" altLang="en-US"/>
              <a:t>用于执行软件安装后以及运行期间的各项管理任务</a:t>
            </a:r>
            <a:endParaRPr lang="en-US" altLang="zh-CN"/>
          </a:p>
          <a:p>
            <a:r>
              <a:rPr lang="zh-CN" altLang="en-US"/>
              <a:t>只对</a:t>
            </a:r>
            <a:r>
              <a:rPr lang="en-US" altLang="zh-CN"/>
              <a:t>superuser</a:t>
            </a:r>
            <a:r>
              <a:rPr lang="zh-CN" altLang="en-US"/>
              <a:t>用户进行登录检查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创建用户和角色</a:t>
            </a:r>
            <a:r>
              <a:rPr lang="en-US" altLang="zh-CN"/>
              <a:t> 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创建用户</a:t>
            </a:r>
            <a:endParaRPr lang="en-US" altLang="zh-CN"/>
          </a:p>
          <a:p>
            <a:pPr lvl="1"/>
            <a:r>
              <a:rPr lang="en-US" altLang="zh-CN"/>
              <a:t>create user user1 with password 'user1';</a:t>
            </a:r>
            <a:endParaRPr lang="en-US" altLang="zh-CN"/>
          </a:p>
          <a:p>
            <a:r>
              <a:rPr lang="zh-CN" altLang="en-US"/>
              <a:t>新建用户能执行的操作</a:t>
            </a:r>
            <a:endParaRPr lang="en-US" altLang="zh-CN"/>
          </a:p>
          <a:p>
            <a:pPr lvl="1"/>
            <a:r>
              <a:rPr lang="zh-CN" altLang="en-US"/>
              <a:t>能登录服务器及连接各数据库，执行：</a:t>
            </a:r>
            <a:r>
              <a:rPr lang="en-US" altLang="zh-CN"/>
              <a:t>\c db_name user_name</a:t>
            </a:r>
            <a:endParaRPr lang="en-US" altLang="zh-CN"/>
          </a:p>
          <a:p>
            <a:pPr lvl="1"/>
            <a:r>
              <a:rPr lang="zh-CN" altLang="en-US"/>
              <a:t>能在数据库的</a:t>
            </a:r>
            <a:r>
              <a:rPr lang="en-US" altLang="zh-CN"/>
              <a:t>public</a:t>
            </a:r>
            <a:r>
              <a:rPr lang="zh-CN" altLang="en-US"/>
              <a:t>架构下创建表，对此表可以进行任意操作</a:t>
            </a:r>
            <a:endParaRPr lang="en-US" altLang="zh-CN"/>
          </a:p>
          <a:p>
            <a:pPr lvl="1"/>
            <a:r>
              <a:rPr lang="zh-CN" altLang="en-US"/>
              <a:t>除了自己创建的表以外，不能操作其他表</a:t>
            </a:r>
            <a:endParaRPr lang="en-US" altLang="zh-CN"/>
          </a:p>
          <a:p>
            <a:r>
              <a:rPr lang="zh-CN" altLang="en-US"/>
              <a:t>查看当前用户</a:t>
            </a:r>
            <a:endParaRPr lang="en-US" altLang="zh-CN"/>
          </a:p>
          <a:p>
            <a:pPr lvl="1"/>
            <a:r>
              <a:rPr lang="en-US" altLang="zh-CN"/>
              <a:t>select current_user;</a:t>
            </a:r>
            <a:endParaRPr lang="en-US" altLang="zh-CN"/>
          </a:p>
          <a:p>
            <a:r>
              <a:rPr lang="zh-CN" altLang="en-US"/>
              <a:t>创建角色</a:t>
            </a:r>
            <a:endParaRPr lang="en-US" altLang="zh-CN"/>
          </a:p>
          <a:p>
            <a:pPr lvl="1"/>
            <a:r>
              <a:rPr lang="en-US" altLang="zh-CN"/>
              <a:t>create role my_role;</a:t>
            </a:r>
            <a:endParaRPr lang="en-US" altLang="zh-CN"/>
          </a:p>
          <a:p>
            <a:r>
              <a:rPr lang="zh-CN" altLang="en-US"/>
              <a:t>把用户加入角色</a:t>
            </a:r>
            <a:endParaRPr lang="en-US" altLang="zh-CN"/>
          </a:p>
          <a:p>
            <a:pPr lvl="1"/>
            <a:r>
              <a:rPr lang="en-US" altLang="zh-CN"/>
              <a:t>grant my_role to my_user;</a:t>
            </a:r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查看所有用户和角色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600"/>
              <a:t>db=# \du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                                   List of roles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Role name  |                         Attributes                         | Member of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------------+------------------------------------------------------------+-----------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kcluster   | Cannot login                                               | {}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r1         | Cannot login                                               | {}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sao        | No inheritance, Create role                                | {}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sao_oper   | No inheritance, Cannot login                               | {}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sao_public | No inheritance, Cannot login                               | {}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sso        | No inheritance, Create role                                | {}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sso_oper   | No inheritance, Cannot login                               | {}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sso_public | No inheritance, Cannot login                               | {}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system     | Superuser, Create role, Create DB, Replication, Bypass RLS | {}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user1      |                                                            | {}</a:t>
            </a:r>
            <a:endParaRPr lang="en-US" altLang="zh-CN" sz="1600"/>
          </a:p>
          <a:p>
            <a:pPr marL="0" indent="0">
              <a:buNone/>
            </a:pPr>
            <a:endParaRPr lang="zh-CN" altLang="en-US"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权限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权限层次</a:t>
            </a:r>
            <a:endParaRPr lang="en-US" altLang="zh-CN"/>
          </a:p>
          <a:p>
            <a:pPr lvl="1"/>
            <a:r>
              <a:rPr lang="zh-CN" altLang="en-US"/>
              <a:t>实例</a:t>
            </a:r>
            <a:endParaRPr lang="en-US" altLang="zh-CN"/>
          </a:p>
          <a:p>
            <a:pPr lvl="1"/>
            <a:r>
              <a:rPr lang="en-US" altLang="zh-CN"/>
              <a:t>database</a:t>
            </a:r>
            <a:endParaRPr lang="en-US" altLang="zh-CN"/>
          </a:p>
          <a:p>
            <a:pPr lvl="1"/>
            <a:r>
              <a:rPr lang="en-US" altLang="zh-CN"/>
              <a:t>schema</a:t>
            </a:r>
            <a:endParaRPr lang="en-US" altLang="zh-CN"/>
          </a:p>
          <a:p>
            <a:pPr lvl="1"/>
            <a:r>
              <a:rPr lang="en-US" altLang="zh-CN"/>
              <a:t>table</a:t>
            </a:r>
            <a:endParaRPr lang="en-US" altLang="zh-CN"/>
          </a:p>
          <a:p>
            <a:r>
              <a:rPr lang="zh-CN" altLang="en-US"/>
              <a:t>几点说明</a:t>
            </a:r>
            <a:endParaRPr lang="en-US" altLang="zh-CN"/>
          </a:p>
          <a:p>
            <a:pPr lvl="1"/>
            <a:r>
              <a:rPr lang="zh-CN" altLang="en-US"/>
              <a:t>用户默认具备实例的</a:t>
            </a:r>
            <a:r>
              <a:rPr lang="en-US" altLang="zh-CN"/>
              <a:t>login</a:t>
            </a:r>
            <a:r>
              <a:rPr lang="zh-CN" altLang="en-US"/>
              <a:t>权限</a:t>
            </a:r>
            <a:endParaRPr lang="en-US" altLang="zh-CN"/>
          </a:p>
          <a:p>
            <a:pPr lvl="1"/>
            <a:r>
              <a:rPr lang="en-US" altLang="zh-CN"/>
              <a:t>public</a:t>
            </a:r>
            <a:r>
              <a:rPr lang="zh-CN" altLang="en-US"/>
              <a:t>用户组对</a:t>
            </a:r>
            <a:r>
              <a:rPr lang="en-US" altLang="zh-CN"/>
              <a:t>database</a:t>
            </a:r>
            <a:r>
              <a:rPr lang="zh-CN" altLang="en-US"/>
              <a:t>的默认权限是</a:t>
            </a:r>
            <a:r>
              <a:rPr lang="en-US" altLang="zh-CN"/>
              <a:t>TEMPORARY(</a:t>
            </a:r>
            <a:r>
              <a:rPr lang="zh-CN" altLang="en-US"/>
              <a:t>创建临时表</a:t>
            </a:r>
            <a:r>
              <a:rPr lang="en-US" altLang="zh-CN"/>
              <a:t>)</a:t>
            </a:r>
            <a:r>
              <a:rPr lang="zh-CN" altLang="en-US"/>
              <a:t>和</a:t>
            </a:r>
            <a:r>
              <a:rPr lang="en-US" altLang="zh-CN"/>
              <a:t>CONNECT</a:t>
            </a:r>
            <a:endParaRPr lang="en-US" altLang="zh-CN"/>
          </a:p>
          <a:p>
            <a:pPr lvl="1"/>
            <a:r>
              <a:rPr lang="zh-CN" altLang="en-US"/>
              <a:t>所有用户默认拥有</a:t>
            </a:r>
            <a:r>
              <a:rPr lang="en-US" altLang="zh-CN"/>
              <a:t>public schema</a:t>
            </a:r>
            <a:r>
              <a:rPr lang="zh-CN" altLang="en-US"/>
              <a:t>的</a:t>
            </a:r>
            <a:r>
              <a:rPr lang="en-US" altLang="zh-CN"/>
              <a:t>USAGE</a:t>
            </a:r>
            <a:r>
              <a:rPr lang="zh-CN" altLang="en-US"/>
              <a:t>和</a:t>
            </a:r>
            <a:r>
              <a:rPr lang="en-US" altLang="zh-CN"/>
              <a:t>CREATE</a:t>
            </a:r>
            <a:r>
              <a:rPr lang="zh-CN" altLang="en-US"/>
              <a:t>权限</a:t>
            </a:r>
            <a:endParaRPr lang="zh-CN" altLang="en-US"/>
          </a:p>
          <a:p>
            <a:pPr lvl="1"/>
            <a:r>
              <a:rPr lang="zh-CN" altLang="en-US"/>
              <a:t>访问表时，必须拥有表的操作权限</a:t>
            </a:r>
            <a:r>
              <a:rPr lang="en-US" altLang="zh-CN"/>
              <a:t>(</a:t>
            </a:r>
            <a:r>
              <a:rPr lang="zh-CN" altLang="en-US"/>
              <a:t>如</a:t>
            </a:r>
            <a:r>
              <a:rPr lang="en-US" altLang="zh-CN"/>
              <a:t>select</a:t>
            </a:r>
            <a:r>
              <a:rPr lang="zh-CN" altLang="en-US"/>
              <a:t>等</a:t>
            </a:r>
            <a:r>
              <a:rPr lang="en-US" altLang="zh-CN"/>
              <a:t>)</a:t>
            </a:r>
            <a:r>
              <a:rPr lang="zh-CN" altLang="en-US"/>
              <a:t>和表所属</a:t>
            </a:r>
            <a:r>
              <a:rPr lang="en-US" altLang="zh-CN"/>
              <a:t>schema</a:t>
            </a:r>
            <a:r>
              <a:rPr lang="zh-CN" altLang="en-US"/>
              <a:t>的</a:t>
            </a:r>
            <a:r>
              <a:rPr lang="en-US" altLang="zh-CN"/>
              <a:t>USAGE</a:t>
            </a:r>
            <a:r>
              <a:rPr lang="zh-CN" altLang="en-US"/>
              <a:t>权限</a:t>
            </a:r>
            <a:endParaRPr lang="en-US" altLang="zh-CN"/>
          </a:p>
          <a:p>
            <a:pPr lvl="1"/>
            <a:r>
              <a:rPr lang="en-US" altLang="zh-CN"/>
              <a:t>database</a:t>
            </a:r>
            <a:r>
              <a:rPr lang="zh-CN" altLang="en-US"/>
              <a:t>、</a:t>
            </a:r>
            <a:r>
              <a:rPr lang="en-US" altLang="zh-CN"/>
              <a:t>schema</a:t>
            </a:r>
            <a:r>
              <a:rPr lang="zh-CN" altLang="en-US"/>
              <a:t>、</a:t>
            </a:r>
            <a:r>
              <a:rPr lang="en-US" altLang="zh-CN"/>
              <a:t>table</a:t>
            </a:r>
            <a:r>
              <a:rPr lang="zh-CN" altLang="en-US"/>
              <a:t>的</a:t>
            </a:r>
            <a:r>
              <a:rPr lang="en-US" altLang="zh-CN"/>
              <a:t>owner</a:t>
            </a:r>
            <a:r>
              <a:rPr lang="zh-CN" altLang="en-US"/>
              <a:t>默认拥有其所有权限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设置</a:t>
            </a:r>
            <a:r>
              <a:rPr lang="en-US" altLang="zh-CN"/>
              <a:t>instance</a:t>
            </a:r>
            <a:r>
              <a:rPr lang="zh-CN" altLang="en-US"/>
              <a:t>权限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instance</a:t>
            </a:r>
            <a:r>
              <a:rPr lang="zh-CN" altLang="en-US"/>
              <a:t>权限</a:t>
            </a:r>
            <a:endParaRPr lang="en-US" altLang="zh-CN"/>
          </a:p>
          <a:p>
            <a:pPr lvl="1"/>
            <a:r>
              <a:rPr lang="en-US" altLang="zh-CN"/>
              <a:t>LOGIN, SUPERUSER, CREATEDB, and CREATEROLE</a:t>
            </a:r>
            <a:endParaRPr lang="en-US" altLang="zh-CN"/>
          </a:p>
          <a:p>
            <a:pPr lvl="1"/>
            <a:r>
              <a:rPr lang="zh-CN" altLang="en-US"/>
              <a:t>最高权限为</a:t>
            </a:r>
            <a:r>
              <a:rPr lang="en-US" altLang="zh-CN"/>
              <a:t>superuser</a:t>
            </a:r>
            <a:r>
              <a:rPr lang="zh-CN" altLang="en-US"/>
              <a:t>，即管理员</a:t>
            </a:r>
            <a:endParaRPr lang="en-US" altLang="zh-CN"/>
          </a:p>
          <a:p>
            <a:r>
              <a:rPr lang="zh-CN" altLang="en-US"/>
              <a:t>示例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create user user1 password 'user1' superuser;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create user user1 password 'user1' createdb;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create user user1 password 'user1' createrole;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alter user user1 login/nologin;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alter user user1 superuser/nosuperuser;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alter user user1 created/nocreatedb;</a:t>
            </a: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设置</a:t>
            </a:r>
            <a:r>
              <a:rPr lang="en-US" altLang="zh-CN"/>
              <a:t>database</a:t>
            </a:r>
            <a:r>
              <a:rPr lang="zh-CN" altLang="en-US"/>
              <a:t>权限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create</a:t>
            </a:r>
            <a:r>
              <a:rPr lang="zh-CN" altLang="en-US"/>
              <a:t>：在数据库中创建</a:t>
            </a:r>
            <a:r>
              <a:rPr lang="en-US" altLang="zh-CN"/>
              <a:t>schema</a:t>
            </a:r>
            <a:r>
              <a:rPr lang="zh-CN" altLang="en-US"/>
              <a:t>的权限，此权限并不能在数据库内创建表</a:t>
            </a:r>
            <a:endParaRPr lang="en-US" altLang="zh-CN"/>
          </a:p>
          <a:p>
            <a:pPr marL="457200" lvl="1" indent="0">
              <a:buNone/>
            </a:pPr>
            <a:r>
              <a:rPr lang="en-US" altLang="zh-CN"/>
              <a:t>grant create on database db to law;</a:t>
            </a:r>
            <a:endParaRPr lang="en-US" altLang="zh-CN"/>
          </a:p>
          <a:p>
            <a:r>
              <a:rPr lang="en-US" altLang="zh-CN"/>
              <a:t>temporary</a:t>
            </a:r>
            <a:r>
              <a:rPr lang="zh-CN" altLang="en-US"/>
              <a:t>：创建临时表</a:t>
            </a:r>
            <a:endParaRPr lang="en-US" altLang="zh-CN"/>
          </a:p>
          <a:p>
            <a:r>
              <a:rPr lang="en-US" altLang="zh-CN"/>
              <a:t>connect</a:t>
            </a:r>
            <a:r>
              <a:rPr lang="zh-CN" altLang="en-US"/>
              <a:t>：连接至数据库的权限</a:t>
            </a:r>
            <a:endParaRPr lang="en-US" altLang="zh-CN"/>
          </a:p>
          <a:p>
            <a:pPr marL="457200" lvl="1" indent="0">
              <a:buNone/>
            </a:pPr>
            <a:r>
              <a:rPr lang="en-US" altLang="zh-CN"/>
              <a:t>grant connect on database db to law;</a:t>
            </a:r>
            <a:endParaRPr lang="en-US" altLang="zh-CN"/>
          </a:p>
          <a:p>
            <a:pPr marL="457200" lvl="1" indent="0">
              <a:buNone/>
            </a:pP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说明：要撤销用户</a:t>
            </a:r>
            <a:r>
              <a:rPr lang="en-US" altLang="zh-CN">
                <a:latin typeface="楷体" panose="02010609060101010101" pitchFamily="49" charset="-122"/>
                <a:ea typeface="楷体" panose="02010609060101010101" pitchFamily="49" charset="-122"/>
              </a:rPr>
              <a:t>user1</a:t>
            </a: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连接数据库</a:t>
            </a:r>
            <a:r>
              <a:rPr lang="en-US" altLang="zh-CN">
                <a:latin typeface="楷体" panose="02010609060101010101" pitchFamily="49" charset="-122"/>
                <a:ea typeface="楷体" panose="02010609060101010101" pitchFamily="49" charset="-122"/>
              </a:rPr>
              <a:t>db1</a:t>
            </a: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的权限，要通过撤销</a:t>
            </a:r>
            <a:r>
              <a:rPr lang="en-US" altLang="zh-CN">
                <a:latin typeface="楷体" panose="02010609060101010101" pitchFamily="49" charset="-122"/>
                <a:ea typeface="楷体" panose="02010609060101010101" pitchFamily="49" charset="-122"/>
              </a:rPr>
              <a:t>public</a:t>
            </a: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用户组的</a:t>
            </a:r>
            <a:r>
              <a:rPr lang="en-US" altLang="zh-CN">
                <a:latin typeface="楷体" panose="02010609060101010101" pitchFamily="49" charset="-122"/>
                <a:ea typeface="楷体" panose="02010609060101010101" pitchFamily="49" charset="-122"/>
              </a:rPr>
              <a:t>connect on database db1</a:t>
            </a: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实现，这时，所有普通用户都默认不能连接</a:t>
            </a:r>
            <a:r>
              <a:rPr lang="en-US" altLang="zh-CN">
                <a:latin typeface="楷体" panose="02010609060101010101" pitchFamily="49" charset="-122"/>
                <a:ea typeface="楷体" panose="02010609060101010101" pitchFamily="49" charset="-122"/>
              </a:rPr>
              <a:t>db1</a:t>
            </a: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，可以通过单独赋予其</a:t>
            </a:r>
            <a:r>
              <a:rPr lang="en-US" altLang="zh-CN">
                <a:latin typeface="楷体" panose="02010609060101010101" pitchFamily="49" charset="-122"/>
                <a:ea typeface="楷体" panose="02010609060101010101" pitchFamily="49" charset="-122"/>
              </a:rPr>
              <a:t>connect on database db1</a:t>
            </a: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使指定用户能连接数据库</a:t>
            </a:r>
            <a:r>
              <a:rPr lang="en-US" altLang="zh-CN">
                <a:latin typeface="楷体" panose="02010609060101010101" pitchFamily="49" charset="-122"/>
                <a:ea typeface="楷体" panose="02010609060101010101" pitchFamily="49" charset="-122"/>
              </a:rPr>
              <a:t>db1</a:t>
            </a: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/>
              <a:t>建库时设置属主</a:t>
            </a:r>
            <a:endParaRPr lang="en-US" altLang="zh-CN"/>
          </a:p>
          <a:p>
            <a:pPr marL="457200" lvl="1" indent="0">
              <a:buNone/>
            </a:pPr>
            <a:r>
              <a:rPr lang="en-US" altLang="zh-CN"/>
              <a:t>create database db2 [with] owner [=] user1;</a:t>
            </a:r>
            <a:endParaRPr lang="en-US" altLang="zh-CN"/>
          </a:p>
          <a:p>
            <a:r>
              <a:rPr lang="zh-CN" altLang="en-US"/>
              <a:t>修改数据库属主</a:t>
            </a:r>
            <a:endParaRPr lang="en-US" altLang="zh-CN"/>
          </a:p>
          <a:p>
            <a:pPr marL="457200" lvl="1" indent="0">
              <a:buNone/>
            </a:pPr>
            <a:r>
              <a:rPr lang="en-US" altLang="zh-CN"/>
              <a:t>alter database db1 [with] owner [=] user1;    </a:t>
            </a:r>
            <a:r>
              <a:rPr lang="zh-CN" altLang="en-US"/>
              <a:t>此命令实践中未生效</a:t>
            </a:r>
            <a:endParaRPr lang="en-US" altLang="zh-CN"/>
          </a:p>
          <a:p>
            <a:pPr marL="457200" lvl="1" indent="0">
              <a:buNone/>
            </a:pPr>
            <a:r>
              <a:rPr lang="en-US" altLang="zh-CN"/>
              <a:t>alter database db1 owner to user1;       </a:t>
            </a:r>
            <a:endParaRPr lang="en-US" altLang="zh-CN"/>
          </a:p>
          <a:p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schema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schema</a:t>
            </a:r>
            <a:r>
              <a:rPr lang="zh-CN" altLang="en-US"/>
              <a:t>属于数据库</a:t>
            </a:r>
            <a:endParaRPr lang="en-US" altLang="zh-CN"/>
          </a:p>
          <a:p>
            <a:r>
              <a:rPr lang="zh-CN" altLang="en-US"/>
              <a:t>用作数据库对象的分类</a:t>
            </a:r>
            <a:endParaRPr lang="en-US" altLang="zh-CN"/>
          </a:p>
          <a:p>
            <a:r>
              <a:rPr lang="zh-CN" altLang="en-US"/>
              <a:t>查看所有</a:t>
            </a:r>
            <a:r>
              <a:rPr lang="en-US" altLang="zh-CN"/>
              <a:t>schema</a:t>
            </a:r>
            <a:endParaRPr lang="en-US" altLang="zh-CN"/>
          </a:p>
          <a:p>
            <a:pPr marL="0" indent="0">
              <a:buNone/>
            </a:pPr>
            <a:r>
              <a:rPr lang="en-US" altLang="zh-CN" sz="1600"/>
              <a:t>[system@db2]&gt; \dn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     List of schemas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      Name       | Owner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------------------+--------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anon             | system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perf             | system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public           | system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src_restrict     | system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sys_catalog      | system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sys_hm           | system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sysaudit         | system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sysmac           | system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xlog_record_read | system</a:t>
            </a:r>
            <a:endParaRPr lang="en-US" altLang="zh-CN" sz="1600"/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自定义 1">
      <a:dk1>
        <a:srgbClr val="FFFF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精装书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7022</Words>
  <Application>WPS 演示</Application>
  <PresentationFormat>宽屏</PresentationFormat>
  <Paragraphs>263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2" baseType="lpstr">
      <vt:lpstr>Arial</vt:lpstr>
      <vt:lpstr>宋体</vt:lpstr>
      <vt:lpstr>Wingdings</vt:lpstr>
      <vt:lpstr>Times New Roman</vt:lpstr>
      <vt:lpstr>Century Gothic</vt:lpstr>
      <vt:lpstr>幼圆</vt:lpstr>
      <vt:lpstr>Consolas</vt:lpstr>
      <vt:lpstr>华文琥珀</vt:lpstr>
      <vt:lpstr>楷体</vt:lpstr>
      <vt:lpstr>微软雅黑</vt:lpstr>
      <vt:lpstr>Arial Unicode MS</vt:lpstr>
      <vt:lpstr>Office 主题​​</vt:lpstr>
      <vt:lpstr>8</vt:lpstr>
      <vt:lpstr>role</vt:lpstr>
      <vt:lpstr>第一个预置用户 - system</vt:lpstr>
      <vt:lpstr>创建用户和角色 </vt:lpstr>
      <vt:lpstr>查看所有用户和角色</vt:lpstr>
      <vt:lpstr>权限</vt:lpstr>
      <vt:lpstr>设置instance权限</vt:lpstr>
      <vt:lpstr>设置database权限</vt:lpstr>
      <vt:lpstr>schema</vt:lpstr>
      <vt:lpstr>创建schema，设置search_path</vt:lpstr>
      <vt:lpstr>设置和修改schema属主</vt:lpstr>
      <vt:lpstr>设置schema权限</vt:lpstr>
      <vt:lpstr>普通用户在schema内建表及操作表</vt:lpstr>
      <vt:lpstr>普通用户在schema内建表及操作表(续上页)</vt:lpstr>
      <vt:lpstr>设置对象权限</vt:lpstr>
      <vt:lpstr>create权限总结</vt:lpstr>
      <vt:lpstr>查看权限 - 权限的acl表示方法</vt:lpstr>
      <vt:lpstr>查看数据库级权限</vt:lpstr>
      <vt:lpstr>查看schema权限</vt:lpstr>
      <vt:lpstr>查看表级权限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826</cp:revision>
  <dcterms:created xsi:type="dcterms:W3CDTF">2015-08-21T10:03:00Z</dcterms:created>
  <dcterms:modified xsi:type="dcterms:W3CDTF">2025-10-16T09:05:12Z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9C056611C461450CBFC1B4AF665C91F4_12</vt:lpwstr>
  </property>
  <property fmtid="{D5CDD505-2E9C-101B-9397-08002B2CF9AE}" pid="3" name="KSOProductBuildVer">
    <vt:lpwstr>2052-12.8.2.18205</vt:lpwstr>
  </property>
</Properties>
</file>